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7" r:id="rId7"/>
    <p:sldId id="268" r:id="rId8"/>
    <p:sldId id="269" r:id="rId9"/>
    <p:sldId id="266" r:id="rId10"/>
    <p:sldId id="270" r:id="rId11"/>
    <p:sldId id="259" r:id="rId12"/>
    <p:sldId id="271" r:id="rId13"/>
    <p:sldId id="272" r:id="rId14"/>
    <p:sldId id="265" r:id="rId15"/>
    <p:sldId id="273" r:id="rId16"/>
    <p:sldId id="274" r:id="rId17"/>
    <p:sldId id="261" r:id="rId18"/>
    <p:sldId id="278" r:id="rId19"/>
    <p:sldId id="281" r:id="rId20"/>
    <p:sldId id="280" r:id="rId21"/>
    <p:sldId id="279" r:id="rId22"/>
    <p:sldId id="275" r:id="rId23"/>
    <p:sldId id="276" r:id="rId24"/>
    <p:sldId id="277" r:id="rId25"/>
    <p:sldId id="262" r:id="rId26"/>
    <p:sldId id="264" r:id="rId27"/>
  </p:sldIdLst>
  <p:sldSz cx="14630400" cy="8229600"/>
  <p:notesSz cx="8229600" cy="14630400"/>
  <p:embeddedFontLst>
    <p:embeddedFont>
      <p:font typeface="Unbounded" pitchFamily="34" charset="0"/>
      <p:bold r:id="rId31"/>
    </p:embeddedFont>
    <p:embeddedFont>
      <p:font typeface="Unbounded" pitchFamily="34" charset="-122"/>
      <p:bold r:id="rId32"/>
    </p:embeddedFont>
    <p:embeddedFont>
      <p:font typeface="Unbounded" pitchFamily="34" charset="-120"/>
      <p:bold r:id="rId33"/>
    </p:embeddedFont>
    <p:embeddedFont>
      <p:font typeface="Cabin" pitchFamily="34" charset="0"/>
      <p:bold r:id="rId34"/>
    </p:embeddedFont>
    <p:embeddedFont>
      <p:font typeface="Cabin" pitchFamily="34" charset="-122"/>
      <p:bold r:id="rId35"/>
    </p:embeddedFont>
    <p:embeddedFont>
      <p:font typeface="Cabin" pitchFamily="34" charset="-120"/>
      <p:bold r:id="rId36"/>
    </p:embeddedFont>
    <p:embeddedFont>
      <p:font typeface="Calibri" panose="020F0502020204030204" charset="0"/>
      <p:regular r:id="rId37"/>
      <p:bold r:id="rId38"/>
      <p:italic r:id="rId39"/>
      <p:boldItalic r:id="rId4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font" Target="fonts/font10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hyperlink" Target="http://en.wikipedia.org/wiki/Barberpole_illusion" TargetMode="Externa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721650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Optical Flow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784640"/>
            <a:ext cx="746855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Understanding Motion in Videos and Image Sequences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510694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826687" y="5089088"/>
            <a:ext cx="2235756" cy="4188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Mouneeswaran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9275" y="753110"/>
            <a:ext cx="11010265" cy="67970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6480" y="575310"/>
            <a:ext cx="13063855" cy="71164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949325" y="846455"/>
            <a:ext cx="7315200" cy="796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  <a:sym typeface="+mn-ea"/>
              </a:rPr>
              <a:t>Equation</a:t>
            </a:r>
            <a:endParaRPr lang="en-US" altLang="en-US" sz="4400" dirty="0">
              <a:solidFill>
                <a:srgbClr val="FFFFFF"/>
              </a:solidFill>
              <a:latin typeface="Unbounded" pitchFamily="34" charset="0"/>
              <a:ea typeface="Unbounded" pitchFamily="34" charset="-122"/>
              <a:cs typeface="Unbounded" pitchFamily="34" charset="-12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8740" y="2622550"/>
            <a:ext cx="6614160" cy="25209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2040" y="314325"/>
            <a:ext cx="12089765" cy="69405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645" y="1874520"/>
            <a:ext cx="4714875" cy="4095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950" y="1874520"/>
            <a:ext cx="4914900" cy="402907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753360" y="545465"/>
            <a:ext cx="7315200" cy="796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  <a:sym typeface="+mn-ea"/>
              </a:rPr>
              <a:t>Aperture problem</a:t>
            </a:r>
            <a:endParaRPr lang="en-US" altLang="en-US" sz="4400" dirty="0">
              <a:solidFill>
                <a:srgbClr val="FFFFFF"/>
              </a:solidFill>
              <a:latin typeface="Unbounded" pitchFamily="34" charset="0"/>
              <a:ea typeface="Unbounded" pitchFamily="34" charset="-122"/>
              <a:cs typeface="Unbounded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701290"/>
            <a:ext cx="7365087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Optical Flow Methods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003596"/>
            <a:ext cx="3370302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Sparse Optical Flow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94860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Tracks select points (corners)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Example: Lucas-Kanade method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4003596"/>
            <a:ext cx="3224213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Dense Optical Flow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594860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Tracks every pixel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061585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Example: Farneback method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7105" y="877570"/>
            <a:ext cx="11471910" cy="71450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0620" y="2099310"/>
            <a:ext cx="7248525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1095" y="2095500"/>
            <a:ext cx="7267575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1330" y="1568450"/>
            <a:ext cx="7639050" cy="43910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15609"/>
            <a:ext cx="7320082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What is Optical Flow?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44626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</p:spPr>
      </p:sp>
      <p:sp>
        <p:nvSpPr>
          <p:cNvPr id="6" name="Text 3"/>
          <p:cNvSpPr/>
          <p:nvPr/>
        </p:nvSpPr>
        <p:spPr>
          <a:xfrm>
            <a:off x="1615440" y="3101340"/>
            <a:ext cx="6542405" cy="45192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altLang="en-GB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Method to estimate apparent motion of scene points from a sequence of i</a:t>
            </a:r>
            <a:r>
              <a:rPr lang="en-IN" alt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</a:t>
            </a:r>
            <a:r>
              <a:rPr lang="en-US" altLang="en-GB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ges</a:t>
            </a:r>
            <a:endParaRPr lang="en-US" altLang="en-GB" sz="1850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pPr marL="0" indent="0" algn="l">
              <a:lnSpc>
                <a:spcPts val="3000"/>
              </a:lnSpc>
              <a:buNone/>
            </a:pPr>
            <a:endParaRPr lang="en-US" altLang="en-GB" sz="1850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pPr marL="0" indent="0" algn="l">
              <a:lnSpc>
                <a:spcPts val="3000"/>
              </a:lnSpc>
              <a:buNone/>
            </a:pPr>
            <a:r>
              <a:rPr lang="en-US" altLang="en-GB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TOPICS:</a:t>
            </a:r>
            <a:endParaRPr lang="en-US" altLang="en-GB" sz="1850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pPr marL="0" indent="457200" algn="l">
              <a:lnSpc>
                <a:spcPts val="3000"/>
              </a:lnSpc>
              <a:buNone/>
            </a:pPr>
            <a:r>
              <a:rPr lang="en-US" altLang="en-GB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1)</a:t>
            </a:r>
            <a:r>
              <a:rPr lang="en-US" altLang="en-GB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  <a:sym typeface="+mn-ea"/>
              </a:rPr>
              <a:t>Motion field and Optical flow</a:t>
            </a:r>
            <a:endParaRPr lang="en-US" altLang="en-GB" sz="1850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pPr marL="0" indent="457200" algn="l">
              <a:lnSpc>
                <a:spcPts val="3000"/>
              </a:lnSpc>
              <a:buNone/>
            </a:pPr>
            <a:r>
              <a:rPr lang="en-US" altLang="en-GB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2) Optical flow constancy constraint</a:t>
            </a:r>
            <a:endParaRPr lang="en-US" altLang="en-GB" sz="1850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pPr marL="0" indent="457200" algn="l">
              <a:lnSpc>
                <a:spcPts val="3000"/>
              </a:lnSpc>
              <a:buNone/>
            </a:pPr>
            <a:r>
              <a:rPr lang="en-US" altLang="en-GB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3)Lucas Kanade algorithm</a:t>
            </a:r>
            <a:endParaRPr lang="en-US" altLang="en-GB" sz="1850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pPr marL="0" indent="457200" algn="l">
              <a:lnSpc>
                <a:spcPts val="3000"/>
              </a:lnSpc>
              <a:buNone/>
            </a:pPr>
            <a:r>
              <a:rPr lang="en-US" altLang="en-GB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4)Coarse to fine flow estimation</a:t>
            </a:r>
            <a:endParaRPr lang="en-US" altLang="en-GB" sz="1850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pPr marL="0" indent="457200" algn="l">
              <a:lnSpc>
                <a:spcPts val="3000"/>
              </a:lnSpc>
              <a:buNone/>
            </a:pPr>
            <a:endParaRPr lang="en-US" altLang="en-GB" sz="1850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pPr marL="0" indent="0" algn="l">
              <a:lnSpc>
                <a:spcPts val="3000"/>
              </a:lnSpc>
              <a:buNone/>
            </a:pPr>
            <a:endParaRPr lang="en-US" altLang="en-GB" sz="1850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pPr marL="0" indent="0" algn="l">
              <a:lnSpc>
                <a:spcPts val="3000"/>
              </a:lnSpc>
              <a:buNone/>
            </a:pPr>
            <a:endParaRPr lang="en-US" altLang="en-GB" sz="1850" dirty="0"/>
          </a:p>
          <a:p>
            <a:pPr marL="0" indent="0" algn="l">
              <a:lnSpc>
                <a:spcPts val="3000"/>
              </a:lnSpc>
              <a:buNone/>
            </a:pPr>
            <a:endParaRPr lang="en-US" altLang="en-GB" sz="18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2753360" y="545465"/>
            <a:ext cx="7315200" cy="1501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  <a:sym typeface="+mn-ea"/>
              </a:rPr>
              <a:t>What if we have large motion?</a:t>
            </a:r>
            <a:endParaRPr lang="en-US" altLang="en-US" sz="4400" dirty="0">
              <a:solidFill>
                <a:srgbClr val="FFFFFF"/>
              </a:solidFill>
              <a:latin typeface="Unbounded" pitchFamily="34" charset="0"/>
              <a:ea typeface="Unbounded" pitchFamily="34" charset="-122"/>
              <a:cs typeface="Unbounded" pitchFamily="34" charset="-120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134110" y="3596005"/>
            <a:ext cx="11099165" cy="5028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  <a:sym typeface="+mn-ea"/>
              </a:rPr>
              <a:t>Solution : </a:t>
            </a:r>
            <a:endParaRPr lang="en-US" sz="4400" dirty="0">
              <a:solidFill>
                <a:srgbClr val="FFFFFF"/>
              </a:solidFill>
              <a:latin typeface="Unbounded" pitchFamily="34" charset="0"/>
              <a:ea typeface="Unbounded" pitchFamily="34" charset="-122"/>
              <a:cs typeface="Unbounded" pitchFamily="34" charset="-120"/>
              <a:sym typeface="+mn-ea"/>
            </a:endParaRPr>
          </a:p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  <a:sym typeface="+mn-ea"/>
              </a:rPr>
              <a:t>1) Coarse to Fine flow estimation</a:t>
            </a:r>
            <a:endParaRPr lang="en-US" sz="4400" dirty="0">
              <a:solidFill>
                <a:srgbClr val="FFFFFF"/>
              </a:solidFill>
              <a:latin typeface="Unbounded" pitchFamily="34" charset="0"/>
              <a:ea typeface="Unbounded" pitchFamily="34" charset="-122"/>
              <a:cs typeface="Unbounded" pitchFamily="34" charset="-120"/>
              <a:sym typeface="+mn-ea"/>
            </a:endParaRPr>
          </a:p>
          <a:p>
            <a:pPr marL="0" indent="0" algn="l">
              <a:lnSpc>
                <a:spcPts val="5500"/>
              </a:lnSpc>
              <a:buNone/>
            </a:pPr>
            <a:endParaRPr lang="en-US" sz="4400" dirty="0">
              <a:solidFill>
                <a:srgbClr val="FFFFFF"/>
              </a:solidFill>
              <a:latin typeface="Unbounded" pitchFamily="34" charset="0"/>
              <a:ea typeface="Unbounded" pitchFamily="34" charset="-122"/>
              <a:cs typeface="Unbounded" pitchFamily="34" charset="-120"/>
              <a:sym typeface="+mn-ea"/>
            </a:endParaRPr>
          </a:p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  <a:sym typeface="+mn-ea"/>
              </a:rPr>
              <a:t>2) Template matching</a:t>
            </a:r>
            <a:endParaRPr lang="en-US" sz="4400" dirty="0">
              <a:solidFill>
                <a:srgbClr val="FFFFFF"/>
              </a:solidFill>
              <a:latin typeface="Unbounded" pitchFamily="34" charset="0"/>
              <a:ea typeface="Unbounded" pitchFamily="34" charset="-122"/>
              <a:cs typeface="Unbounded" pitchFamily="34" charset="-120"/>
              <a:sym typeface="+mn-ea"/>
            </a:endParaRPr>
          </a:p>
          <a:p>
            <a:pPr marL="0" indent="0" algn="l">
              <a:lnSpc>
                <a:spcPts val="5500"/>
              </a:lnSpc>
              <a:buNone/>
            </a:pPr>
            <a:endParaRPr lang="en-US" altLang="en-US" sz="4400" dirty="0">
              <a:solidFill>
                <a:srgbClr val="FFFFFF"/>
              </a:solidFill>
              <a:latin typeface="Unbounded" pitchFamily="34" charset="0"/>
              <a:ea typeface="Unbounded" pitchFamily="34" charset="-122"/>
              <a:cs typeface="Unbounded" pitchFamily="34" charset="-120"/>
              <a:sym typeface="+mn-ea"/>
            </a:endParaRPr>
          </a:p>
          <a:p>
            <a:pPr marL="0" indent="0" algn="l">
              <a:lnSpc>
                <a:spcPts val="5500"/>
              </a:lnSpc>
              <a:buNone/>
            </a:pPr>
            <a:endParaRPr lang="en-US" altLang="en-US" sz="4400" dirty="0">
              <a:solidFill>
                <a:srgbClr val="FFFFFF"/>
              </a:solidFill>
              <a:latin typeface="Unbounded" pitchFamily="34" charset="0"/>
              <a:ea typeface="Unbounded" pitchFamily="34" charset="-122"/>
              <a:cs typeface="Unbounded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3870" y="1623695"/>
            <a:ext cx="8582025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0490" y="576580"/>
            <a:ext cx="10570210" cy="67354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63541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Applications in Real World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43054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</p:spPr>
      </p:sp>
      <p:sp>
        <p:nvSpPr>
          <p:cNvPr id="5" name="Text 2"/>
          <p:cNvSpPr/>
          <p:nvPr/>
        </p:nvSpPr>
        <p:spPr>
          <a:xfrm>
            <a:off x="1615559" y="3512820"/>
            <a:ext cx="2806898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Sports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008358"/>
            <a:ext cx="2806898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Track player movement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721662" y="343054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</p:spPr>
      </p:sp>
      <p:sp>
        <p:nvSpPr>
          <p:cNvPr id="8" name="Text 5"/>
          <p:cNvSpPr/>
          <p:nvPr/>
        </p:nvSpPr>
        <p:spPr>
          <a:xfrm>
            <a:off x="5499497" y="3512820"/>
            <a:ext cx="2806898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Augmented Reality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9497" y="4360307"/>
            <a:ext cx="2806898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Align virtual with real motion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60510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</p:spPr>
      </p:sp>
      <p:sp>
        <p:nvSpPr>
          <p:cNvPr id="11" name="Text 8"/>
          <p:cNvSpPr/>
          <p:nvPr/>
        </p:nvSpPr>
        <p:spPr>
          <a:xfrm>
            <a:off x="1615559" y="568737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Surveillance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6182916"/>
            <a:ext cx="669071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Detect suspicious movement</a:t>
            </a:r>
            <a:endParaRPr lang="en-US" sz="18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88081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Summary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5107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</p:spPr>
      </p:sp>
      <p:sp>
        <p:nvSpPr>
          <p:cNvPr id="5" name="Text 2"/>
          <p:cNvSpPr/>
          <p:nvPr/>
        </p:nvSpPr>
        <p:spPr>
          <a:xfrm>
            <a:off x="1615559" y="2928818"/>
            <a:ext cx="669071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Optical Flow = pixel motion between frames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386834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</p:spPr>
      </p:sp>
      <p:sp>
        <p:nvSpPr>
          <p:cNvPr id="7" name="Text 4"/>
          <p:cNvSpPr/>
          <p:nvPr/>
        </p:nvSpPr>
        <p:spPr>
          <a:xfrm>
            <a:off x="1615559" y="3946088"/>
            <a:ext cx="669071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Used in AR, robotics, video analysis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488561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</p:spPr>
      </p:sp>
      <p:sp>
        <p:nvSpPr>
          <p:cNvPr id="9" name="Text 6"/>
          <p:cNvSpPr/>
          <p:nvPr/>
        </p:nvSpPr>
        <p:spPr>
          <a:xfrm>
            <a:off x="1615559" y="4963358"/>
            <a:ext cx="669071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Two types: Sparse and Dense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90288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</p:spPr>
      </p:sp>
      <p:sp>
        <p:nvSpPr>
          <p:cNvPr id="11" name="Text 8"/>
          <p:cNvSpPr/>
          <p:nvPr/>
        </p:nvSpPr>
        <p:spPr>
          <a:xfrm>
            <a:off x="1615559" y="5980628"/>
            <a:ext cx="669071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Enables machines to see and react to motion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41308"/>
            <a:ext cx="9471898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Where is Optical Flow Used?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87998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Object tracking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454723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Robot navigation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921448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Video compression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987998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Medical imaging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4454723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Traffic monitoring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0" y="664210"/>
            <a:ext cx="13254990" cy="70694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r="2574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022580" y="1383665"/>
            <a:ext cx="1745615" cy="10299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065" y="1570990"/>
            <a:ext cx="12959080" cy="47675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026920" y="7044690"/>
            <a:ext cx="8242935" cy="1576705"/>
          </a:xfrm>
          <a:prstGeom prst="rect">
            <a:avLst/>
          </a:prstGeom>
        </p:spPr>
        <p:txBody>
          <a:bodyPr wrap="square">
            <a:noAutofit/>
          </a:bodyPr>
          <a:p>
            <a:pPr marL="2595880" indent="0" algn="ctr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ea typeface="Arial MT"/>
                <a:hlinkClick r:id="rId2"/>
              </a:rPr>
              <a:t>http://en.wikipedia.org/wiki/Barberpole_illusion</a:t>
            </a:r>
            <a:endParaRPr lang="en-US" altLang="zh-CN" sz="1600"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latin typeface="Arial MT"/>
              <a:ea typeface="Arial MT"/>
              <a:hlinkClick r:id="rId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1228725" y="2409825"/>
            <a:ext cx="9226550" cy="525018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228725" y="219075"/>
            <a:ext cx="8821420" cy="1501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  <a:sym typeface="+mn-ea"/>
              </a:rPr>
              <a:t>Motion illusions</a:t>
            </a:r>
            <a:endParaRPr lang="en-US" sz="4400" dirty="0">
              <a:solidFill>
                <a:srgbClr val="FFFFFF"/>
              </a:solidFill>
              <a:latin typeface="Unbounded" pitchFamily="34" charset="0"/>
              <a:ea typeface="Unbounded" pitchFamily="34" charset="-122"/>
              <a:cs typeface="Unbounded" pitchFamily="34" charset="-120"/>
              <a:sym typeface="+mn-ea"/>
            </a:endParaRPr>
          </a:p>
          <a:p>
            <a:pPr marL="0" indent="0" algn="l">
              <a:lnSpc>
                <a:spcPts val="5500"/>
              </a:lnSpc>
              <a:buNone/>
            </a:pPr>
            <a:r>
              <a:rPr lang="en-US" alt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  <a:sym typeface="+mn-ea"/>
              </a:rPr>
              <a:t>-Donguri wave illusion</a:t>
            </a:r>
            <a:endParaRPr lang="en-US" altLang="en-US" sz="4400" dirty="0">
              <a:solidFill>
                <a:srgbClr val="FFFFFF"/>
              </a:solidFill>
              <a:latin typeface="Unbounded" pitchFamily="34" charset="0"/>
              <a:ea typeface="Unbounded" pitchFamily="34" charset="-122"/>
              <a:cs typeface="Unbounded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5755" y="725805"/>
            <a:ext cx="12342495" cy="5836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55" y="6938645"/>
            <a:ext cx="11550650" cy="8286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701290"/>
            <a:ext cx="10037921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How Does Optical Flow Work?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003596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Assumptions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94860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SzPct val="100000"/>
              <a:buFont typeface="+mj-lt"/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Brightness Constancy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: Pixel intensity constant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SzPct val="100000"/>
              <a:buFont typeface="+mj-lt"/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Small Motion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: Minor movement between frames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4003596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Process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594860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Compare pixel changes to compute motion vectors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1257</Words>
  <Application>WPS Slides</Application>
  <PresentationFormat>On-screen Show (16:9)</PresentationFormat>
  <Paragraphs>100</Paragraphs>
  <Slides>24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5" baseType="lpstr">
      <vt:lpstr>Arial</vt:lpstr>
      <vt:lpstr>SimSun</vt:lpstr>
      <vt:lpstr>Wingdings</vt:lpstr>
      <vt:lpstr>Unbounded</vt:lpstr>
      <vt:lpstr>Unbounded</vt:lpstr>
      <vt:lpstr>Unbounded</vt:lpstr>
      <vt:lpstr>Cabin</vt:lpstr>
      <vt:lpstr>Cabin</vt:lpstr>
      <vt:lpstr>Cabin</vt:lpstr>
      <vt:lpstr>Cabin Bold</vt:lpstr>
      <vt:lpstr>Segoe Print</vt:lpstr>
      <vt:lpstr>Cabin Bold</vt:lpstr>
      <vt:lpstr>Cabin Bold</vt:lpstr>
      <vt:lpstr>Calibri</vt:lpstr>
      <vt:lpstr>Microsoft YaHei</vt:lpstr>
      <vt:lpstr>Arial Unicode MS</vt:lpstr>
      <vt:lpstr>MingLiU-ExtB</vt:lpstr>
      <vt:lpstr>Calibri Light</vt:lpstr>
      <vt:lpstr>Arial MT</vt:lpstr>
      <vt:lpstr>Segoe UI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Mouneeswaran S</cp:lastModifiedBy>
  <cp:revision>4</cp:revision>
  <dcterms:created xsi:type="dcterms:W3CDTF">2025-05-04T05:34:00Z</dcterms:created>
  <dcterms:modified xsi:type="dcterms:W3CDTF">2025-05-05T10:51:05Z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A13B8D25D81443D6B8E10D95E5898856_12</vt:lpwstr>
  </property>
  <property fmtid="{D5CDD505-2E9C-101B-9397-08002B2CF9AE}" pid="3" name="KSOProductBuildVer">
    <vt:lpwstr>2057-12.2.0.20796</vt:lpwstr>
  </property>
</Properties>
</file>